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5" r:id="rId4"/>
    <p:sldId id="264" r:id="rId5"/>
    <p:sldId id="261" r:id="rId6"/>
    <p:sldId id="262" r:id="rId7"/>
    <p:sldId id="266" r:id="rId8"/>
    <p:sldId id="257" r:id="rId9"/>
    <p:sldId id="258" r:id="rId10"/>
    <p:sldId id="260" r:id="rId11"/>
    <p:sldId id="259" r:id="rId12"/>
    <p:sldId id="267" r:id="rId13"/>
    <p:sldId id="279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4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3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5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3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5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4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9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6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0766-C998-4F93-A70C-1C4DC7E5A97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980D-D9E3-48DB-8F2E-3B532DE0C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2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3.wav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slide" Target="slide17.xml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73636" cy="3464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4074"/>
            <a:ext cx="5926282" cy="3703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36" y="-35228"/>
            <a:ext cx="4918364" cy="4589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82" y="3154073"/>
            <a:ext cx="6265718" cy="3726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2365" y="2446986"/>
            <a:ext cx="5615189" cy="1788773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Путешествие по жанрам</a:t>
            </a:r>
            <a:r>
              <a:rPr lang="ru-RU" b="1" dirty="0" smtClean="0"/>
              <a:t> </a:t>
            </a:r>
            <a:r>
              <a:rPr lang="ru-RU" b="1" dirty="0"/>
              <a:t>ж</a:t>
            </a:r>
            <a:r>
              <a:rPr lang="ru-RU" b="1" dirty="0" smtClean="0"/>
              <a:t>ивописи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284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7510" y="147935"/>
            <a:ext cx="4119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рмйозеПиаж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5699" y="1191165"/>
            <a:ext cx="45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Это изображение природы.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9684" y="1787364"/>
            <a:ext cx="47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Самостоятельным жанром его сделали  голландские  художники  в</a:t>
            </a:r>
          </a:p>
          <a:p>
            <a:r>
              <a:rPr lang="ru-RU" sz="2800" b="1" dirty="0" smtClean="0"/>
              <a:t>14 – 15 веке; в русском искусстве – во второй половине 19 века.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7853" y="1071265"/>
            <a:ext cx="6497134" cy="49340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03038" y="119725"/>
            <a:ext cx="2497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Пейзаж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9684" y="4521441"/>
            <a:ext cx="4400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Самым знаменитым русским маринистом был И.К. Айвазовский.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641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961" y="1"/>
            <a:ext cx="6356039" cy="3425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35433" cy="3425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25781"/>
            <a:ext cx="5835960" cy="3390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961" y="3425781"/>
            <a:ext cx="6356039" cy="34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9369" y="235020"/>
            <a:ext cx="6157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Исторический жанр</a:t>
            </a:r>
            <a:endParaRPr lang="ru-RU" sz="5400" b="1" cap="none" spc="0" dirty="0">
              <a:ln w="13462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657" y="1278093"/>
            <a:ext cx="11778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Это  изображение жизни людей прошлого, конкретного исторического события.</a:t>
            </a:r>
          </a:p>
          <a:p>
            <a:r>
              <a:rPr lang="ru-RU" sz="3600" b="1" dirty="0" smtClean="0"/>
              <a:t>Быть историческим живописцем очень непросто. Нужно хорошо знать изображаемую эпоху, детали и приметы того времени.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6286" y="3565578"/>
            <a:ext cx="7075714" cy="32924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9805" y="4734735"/>
            <a:ext cx="481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Художники: К. Брюллов, В. Суриков, А. Иванов. </a:t>
            </a:r>
            <a:r>
              <a:rPr lang="ru-RU" sz="2800" b="1" dirty="0" err="1" smtClean="0"/>
              <a:t>И.Репин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482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4" y="0"/>
            <a:ext cx="10287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3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1368" y="373488"/>
            <a:ext cx="5108891" cy="14850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Жанры живописи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1368" y="2648760"/>
            <a:ext cx="5108891" cy="15325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 картины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1367" y="4735137"/>
            <a:ext cx="5108891" cy="15325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Знаменитый Живописец</a:t>
            </a:r>
          </a:p>
        </p:txBody>
      </p:sp>
      <p:sp>
        <p:nvSpPr>
          <p:cNvPr id="10" name="Управляющая кнопка: настраиваемая 9">
            <a:hlinkClick r:id="rId3" action="ppaction://hlinksldjump" highlightClick="1">
              <a:snd r:embed="rId4" name="drumroll.wav"/>
            </a:hlinkClick>
          </p:cNvPr>
          <p:cNvSpPr/>
          <p:nvPr/>
        </p:nvSpPr>
        <p:spPr>
          <a:xfrm>
            <a:off x="5920259" y="373488"/>
            <a:ext cx="1845702" cy="1485078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Управляющая кнопка: настраиваемая 10">
            <a:hlinkClick r:id="rId5" action="ppaction://hlinksldjump" highlightClick="1">
              <a:snd r:embed="rId4" name="drumroll.wav"/>
            </a:hlinkClick>
          </p:cNvPr>
          <p:cNvSpPr/>
          <p:nvPr/>
        </p:nvSpPr>
        <p:spPr>
          <a:xfrm>
            <a:off x="7765961" y="373488"/>
            <a:ext cx="1845703" cy="1485078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настраиваемая 11">
            <a:hlinkClick r:id="rId6" action="ppaction://hlinksldjump" highlightClick="1">
              <a:snd r:embed="rId4" name="drumroll.wav"/>
            </a:hlinkClick>
          </p:cNvPr>
          <p:cNvSpPr/>
          <p:nvPr/>
        </p:nvSpPr>
        <p:spPr>
          <a:xfrm>
            <a:off x="9611663" y="373488"/>
            <a:ext cx="1845703" cy="1485078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настраиваемая 12">
            <a:hlinkClick r:id="rId7" action="ppaction://hlinksldjump" highlightClick="1">
              <a:snd r:embed="rId8" name="camera.wav"/>
            </a:hlinkClick>
          </p:cNvPr>
          <p:cNvSpPr/>
          <p:nvPr/>
        </p:nvSpPr>
        <p:spPr>
          <a:xfrm>
            <a:off x="5920258" y="2648759"/>
            <a:ext cx="1845703" cy="1532585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Управляющая кнопка: настраиваемая 17">
            <a:hlinkClick r:id="rId9" action="ppaction://hlinksldjump" highlightClick="1">
              <a:snd r:embed="rId8" name="camera.wav"/>
            </a:hlinkClick>
          </p:cNvPr>
          <p:cNvSpPr/>
          <p:nvPr/>
        </p:nvSpPr>
        <p:spPr>
          <a:xfrm>
            <a:off x="7765960" y="2648759"/>
            <a:ext cx="1845703" cy="1532585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Управляющая кнопка: настраиваемая 18">
            <a:hlinkClick r:id="rId10" action="ppaction://hlinksldjump" highlightClick="1">
              <a:snd r:embed="rId8" name="camera.wav"/>
            </a:hlinkClick>
          </p:cNvPr>
          <p:cNvSpPr/>
          <p:nvPr/>
        </p:nvSpPr>
        <p:spPr>
          <a:xfrm>
            <a:off x="9622896" y="2648759"/>
            <a:ext cx="1845704" cy="1532585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1" action="ppaction://hlinksldjump"/>
          </p:cNvPr>
          <p:cNvSpPr/>
          <p:nvPr/>
        </p:nvSpPr>
        <p:spPr>
          <a:xfrm>
            <a:off x="5920258" y="4735137"/>
            <a:ext cx="1845702" cy="15325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7777194" y="4735136"/>
            <a:ext cx="1845702" cy="1532585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200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Управляющая кнопка: настраиваемая 4">
            <a:hlinkClick r:id="rId12" action="ppaction://hlinksldjump" highlightClick="1">
              <a:snd r:embed="rId13" name="laser.wav"/>
            </a:hlinkClick>
          </p:cNvPr>
          <p:cNvSpPr/>
          <p:nvPr/>
        </p:nvSpPr>
        <p:spPr>
          <a:xfrm>
            <a:off x="9645363" y="4735135"/>
            <a:ext cx="1675167" cy="153258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300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720" y="349187"/>
            <a:ext cx="5599321" cy="63032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625" y="159740"/>
            <a:ext cx="4996198" cy="2585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жанр этой картины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303" y="2946375"/>
            <a:ext cx="48975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А)Исторический жанр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303" y="5233456"/>
            <a:ext cx="332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 Портрет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4224270" y="5950039"/>
            <a:ext cx="656823" cy="702384"/>
          </a:xfrm>
          <a:prstGeom prst="actionButtonHom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50260"/>
            <a:ext cx="3856383" cy="2585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жанр этой картины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40" y="0"/>
            <a:ext cx="7804260" cy="61326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967335"/>
            <a:ext cx="438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А)Анимализм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671" y="4186535"/>
            <a:ext cx="4124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Б)Натюрморт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3299791" y="5844209"/>
            <a:ext cx="556591" cy="6493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7150"/>
            <a:ext cx="7620000" cy="6800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6504" y="2164913"/>
            <a:ext cx="45985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жанр этой картины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4529" y="5206952"/>
            <a:ext cx="243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Пейзаж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3720056" y="6003235"/>
            <a:ext cx="622853" cy="6891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47" y="0"/>
            <a:ext cx="12203047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541726" y="6126480"/>
            <a:ext cx="836023" cy="7315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84817" y="2967335"/>
            <a:ext cx="4222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Три Богатыря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 картинах Пластилиновая Воро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37" y="0"/>
            <a:ext cx="55778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028" y="224135"/>
            <a:ext cx="4753800" cy="25853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название этой картины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456500"/>
            <a:ext cx="51598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Б)Девушка в камышах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321" y="3171314"/>
            <a:ext cx="3725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А)Аленушка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3869635" y="6109252"/>
            <a:ext cx="954156" cy="7487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7" y="1133061"/>
            <a:ext cx="9037983" cy="57249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00762" y="209731"/>
            <a:ext cx="929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название картины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0391" y="1867404"/>
            <a:ext cx="594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Завтрак с ветчиной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2252870" y="5658678"/>
            <a:ext cx="728869" cy="8613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615" y="-1"/>
            <a:ext cx="5839097" cy="68254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69077" y="145758"/>
            <a:ext cx="58051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Имя художника написавшего эту картину?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717075" y="3412702"/>
            <a:ext cx="940526" cy="858852"/>
          </a:xfrm>
          <a:prstGeom prst="actionButtonBlank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1554" y="5042263"/>
            <a:ext cx="1084217" cy="9013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Е</a:t>
            </a:r>
            <a:endParaRPr lang="ru-RU" sz="5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89120" y="4010297"/>
            <a:ext cx="966651" cy="862149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О</a:t>
            </a:r>
            <a:endParaRPr lang="ru-RU" sz="5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76056" y="2758855"/>
            <a:ext cx="979715" cy="8588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Н</a:t>
            </a:r>
            <a:endParaRPr lang="ru-RU" sz="5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5474" y="3412702"/>
            <a:ext cx="875212" cy="8588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А</a:t>
            </a:r>
            <a:endParaRPr lang="ru-RU" sz="5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0424" y="4953175"/>
            <a:ext cx="966652" cy="9013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Р</a:t>
            </a:r>
            <a:endParaRPr lang="ru-RU" sz="5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74466" y="5682343"/>
            <a:ext cx="1097279" cy="900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Д</a:t>
            </a:r>
            <a:endParaRPr lang="ru-RU" sz="5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4135" y="2037806"/>
            <a:ext cx="901339" cy="8390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О</a:t>
            </a:r>
            <a:endParaRPr lang="ru-RU" sz="5400" b="1" dirty="0"/>
          </a:p>
        </p:txBody>
      </p:sp>
      <p:sp>
        <p:nvSpPr>
          <p:cNvPr id="12" name="Управляющая кнопка: домой 11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444135" y="5943600"/>
            <a:ext cx="696289" cy="6391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4 L -0.10169 -0.00024 C -0.14714 -0.00024 -0.20339 0.0625 -0.20339 0.11319 L -0.20339 0.22638 " pathEditMode="relative" rAng="10800000" ptsTypes="AA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1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5 4.07407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6.25E-7 0.06019 C 6.25E-7 0.08704 -0.04648 0.12037 -0.08412 0.12037 L -0.16823 0.12037 " pathEditMode="relative" rAng="0" ptsTypes="AAAA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4.79167E-6 0.15648 C 4.79167E-6 0.22639 -0.02852 0.31296 -0.0517 0.31296 L -0.10326 0.31296 " pathEditMode="relative" rAng="0" ptsTypes="AAAA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15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10764 C -3.75E-6 0.15602 0.06185 0.21551 0.11224 0.21551 L 0.22448 0.21551 " pathEditMode="relative" rAng="0" ptsTypes="AAAA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10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2 0.02107 L 0.30339 0.00672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-7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4 -0.00277 L 0.22318 -0.09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4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0.01042 L -0.07344 0.22639 C -0.07344 0.32315 0.0875 0.4426 0.21836 0.4426 L 0.51015 0.4426 " pathEditMode="relative" rAng="0" ptsTypes="AAAA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0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862"/>
            <a:ext cx="9337403" cy="48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38343" y="481712"/>
            <a:ext cx="11392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Какой художник написал эту картину?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58777" y="2047740"/>
            <a:ext cx="940157" cy="7598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и</a:t>
            </a:r>
            <a:endParaRPr lang="ru-RU" sz="6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27236" y="2721177"/>
            <a:ext cx="940157" cy="78561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н</a:t>
            </a:r>
            <a:endParaRPr lang="ru-RU" sz="6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28856" y="3673699"/>
            <a:ext cx="940157" cy="77273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и</a:t>
            </a:r>
            <a:endParaRPr lang="ru-RU" sz="6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50549" y="3057487"/>
            <a:ext cx="940157" cy="7727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ш</a:t>
            </a:r>
            <a:endParaRPr lang="ru-RU" sz="6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27237" y="1405042"/>
            <a:ext cx="940157" cy="78561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ш</a:t>
            </a:r>
            <a:endParaRPr lang="ru-RU" sz="6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80471" y="1642056"/>
            <a:ext cx="940157" cy="7856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</a:t>
            </a:r>
            <a:endParaRPr lang="ru-RU" sz="6600" dirty="0"/>
          </a:p>
        </p:txBody>
      </p:sp>
      <p:sp>
        <p:nvSpPr>
          <p:cNvPr id="10" name="Управляющая кнопка: домой 9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1245621" y="5890841"/>
            <a:ext cx="875654" cy="82424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1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3 -0.01273 L -0.02213 0.04375 C -0.02213 0.06898 -0.11654 0.10023 -0.19297 0.10023 L -0.3638 0.10023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5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-0.05671 C -2.5E-6 -0.08217 -0.18672 -0.11342 -0.33802 -0.11342 L -0.67604 -0.11342 " pathEditMode="relative" rAng="0" ptsTypes="AAAA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-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29597E-17 L -2.70833E-6 0.02338 C -2.70833E-6 0.0338 -0.17682 0.04676 -0.32031 0.04676 L -0.64049 0.04676 " pathEditMode="relative" rAng="0" ptsTypes="AA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1" y="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0.06736 C -1.875E-6 0.09745 -0.17799 0.13472 -0.32239 0.13472 L -0.64466 0.13472 " pathEditMode="relative" rAng="0" ptsTypes="AA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6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-0.09769 C 2.91667E-6 -0.14144 -0.11107 -0.19514 -0.20104 -0.19514 L -0.40196 -0.19514 " pathEditMode="relative" rAng="0" ptsTypes="AA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97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1.875E-6 -0.03264 C -1.875E-6 -0.04746 -0.10208 -0.06528 -0.18489 -0.06528 L -0.36966 -0.06528 " pathEditMode="relative" rAng="0" ptsTypes="AAAA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1375" y="0"/>
            <a:ext cx="11392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Какой художник написал эту картину?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0947042" y="5718220"/>
            <a:ext cx="759854" cy="8757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69131" y="1935780"/>
            <a:ext cx="545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И.К.Айвазовский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2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9" y="1485037"/>
            <a:ext cx="53013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Это изображение животных «</a:t>
            </a:r>
            <a:r>
              <a:rPr lang="ru-RU" sz="2800" b="1" dirty="0" err="1" smtClean="0"/>
              <a:t>анимал</a:t>
            </a:r>
            <a:r>
              <a:rPr lang="ru-RU" sz="2800" b="1" dirty="0" smtClean="0"/>
              <a:t>» (лат.) « животное».</a:t>
            </a:r>
          </a:p>
          <a:p>
            <a:r>
              <a:rPr lang="ru-RU" sz="2800" b="1" dirty="0" smtClean="0"/>
              <a:t>Этот жанр возник ещё у первобытных художников. Они изображали сцены охоты на оленей, мамонтов, бизонов.</a:t>
            </a:r>
          </a:p>
          <a:p>
            <a:r>
              <a:rPr lang="ru-RU" sz="2800" b="1" dirty="0" smtClean="0"/>
              <a:t>В Россию анималистический жанр пришёл лишь в 19 веке.  Художники :Суриков, А. Дюрер, В. </a:t>
            </a:r>
            <a:r>
              <a:rPr lang="ru-RU" sz="2800" b="1" dirty="0" err="1" smtClean="0"/>
              <a:t>Ватагин</a:t>
            </a:r>
            <a:r>
              <a:rPr lang="ru-RU" sz="2800" b="1" dirty="0" smtClean="0"/>
              <a:t>, В. </a:t>
            </a:r>
            <a:r>
              <a:rPr lang="ru-RU" sz="2800" b="1" dirty="0" err="1" smtClean="0"/>
              <a:t>Сутеев</a:t>
            </a:r>
            <a:r>
              <a:rPr lang="ru-RU" sz="2800" b="1" dirty="0" smtClean="0"/>
              <a:t>, Е. </a:t>
            </a:r>
            <a:r>
              <a:rPr lang="ru-RU" sz="2800" b="1" dirty="0" err="1" smtClean="0"/>
              <a:t>Чарушин</a:t>
            </a:r>
            <a:r>
              <a:rPr lang="ru-RU" sz="2800" b="1" dirty="0" smtClean="0"/>
              <a:t>. 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1293" y="232445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Анималистический</a:t>
            </a:r>
            <a:endParaRPr lang="ru-RU" sz="5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477" y="1388219"/>
            <a:ext cx="6545651" cy="3995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477" y="1388219"/>
            <a:ext cx="6545651" cy="419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940628" cy="3918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57" y="3363686"/>
            <a:ext cx="5657125" cy="34943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53731" y="1381786"/>
            <a:ext cx="5221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Кролик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12819" y="502537"/>
            <a:ext cx="53572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  <a:p>
            <a:pPr algn="ctr"/>
            <a:endParaRPr lang="ru-RU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3731" y="502537"/>
            <a:ext cx="5768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Вислоухие кролики 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53731" y="3708176"/>
            <a:ext cx="54036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Крокодил и его завтрак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3731" y="2261035"/>
            <a:ext cx="52028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Крокодилова зубочистка.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69602" y="1504896"/>
            <a:ext cx="1839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А. Дюрер.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0951" y="2408479"/>
            <a:ext cx="2292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В. А. </a:t>
            </a:r>
            <a:r>
              <a:rPr lang="ru-RU" sz="2800" b="1" dirty="0" err="1"/>
              <a:t>Ватагин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56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2618" y="165928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Это изображение человека или группы людей.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Искусство портрета  родилось несколько тысяч лет назад в Древнем Египте, Древней Греции, Древнем Риме. Основное качество портрета – сходство с оригиналом.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51672" y="255308"/>
            <a:ext cx="2621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Портрет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05" y="1085119"/>
            <a:ext cx="5153148" cy="5772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31" y="1085119"/>
            <a:ext cx="5153148" cy="61730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7288" y="5575126"/>
            <a:ext cx="3034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Леонардо да Винчи </a:t>
            </a:r>
            <a:r>
              <a:rPr lang="ru-RU" sz="2000" b="1" dirty="0" err="1" smtClean="0"/>
              <a:t>Мо́на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Ли́за</a:t>
            </a:r>
            <a:r>
              <a:rPr lang="ru-RU" sz="2000" b="1" dirty="0" smtClean="0"/>
              <a:t>», она же «</a:t>
            </a:r>
            <a:r>
              <a:rPr lang="ru-RU" sz="2000" b="1" dirty="0" err="1" smtClean="0"/>
              <a:t>Джоко́нда</a:t>
            </a:r>
            <a:r>
              <a:rPr lang="ru-RU" sz="2000" b="1" dirty="0" smtClean="0"/>
              <a:t>»    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64430" y="1234295"/>
            <a:ext cx="390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Орест Кипренский Портрет Пушкина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0" y="1542481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Жанр интерьера посвящён изображению внутреннего пространства зданий или помещений – с их убранством, мебелью и вещами.</a:t>
            </a:r>
          </a:p>
          <a:p>
            <a:r>
              <a:rPr lang="ru-RU" sz="2800" b="1" dirty="0" smtClean="0"/>
              <a:t>В России развитие жанра связано с именем А. Г. Венецианова.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64250" y="309279"/>
            <a:ext cx="3062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Интерьер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32609"/>
            <a:ext cx="5557199" cy="45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6678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608" y="0"/>
            <a:ext cx="10214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529" y="1001992"/>
            <a:ext cx="4393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Это изображение различных предметов, вещей (домашней утвари, музыкальных инструментов, цветов, фруктов, овощей) и других неодушевленных предметов. В переводе с французского «мертвая тишина». </a:t>
            </a:r>
          </a:p>
          <a:p>
            <a:r>
              <a:rPr lang="ru-RU" sz="2800" b="1" dirty="0" smtClean="0"/>
              <a:t>Возник этот жанр в Голландии и Испании в 17 веке.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59928" y="0"/>
            <a:ext cx="4122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НАТЮРМОРТ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77" y="1055139"/>
            <a:ext cx="4706911" cy="5285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16" y="744586"/>
            <a:ext cx="4856814" cy="5896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360" y="744586"/>
            <a:ext cx="4845870" cy="61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8" y="398702"/>
            <a:ext cx="5944115" cy="3920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03" y="1904199"/>
            <a:ext cx="4397060" cy="46335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4878" y="4572296"/>
            <a:ext cx="6243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/>
              <a:t>Питер Класс (Голландия). Завтрак с ветчиной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2893" y="1121668"/>
            <a:ext cx="5169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2400" b="1" dirty="0" err="1" smtClean="0"/>
              <a:t>А.Головин</a:t>
            </a:r>
            <a:r>
              <a:rPr lang="ru-RU" b="1" dirty="0" smtClean="0"/>
              <a:t>. </a:t>
            </a:r>
            <a:r>
              <a:rPr lang="ru-RU" sz="2400" b="1" dirty="0" smtClean="0"/>
              <a:t>Натюрморт. Цветы в вазе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66" y="0"/>
            <a:ext cx="1181060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6406" y="6144163"/>
            <a:ext cx="4447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СЛАДОСТИ</a:t>
            </a:r>
            <a:r>
              <a:rPr lang="ru-RU" b="1" dirty="0" smtClean="0"/>
              <a:t>— </a:t>
            </a:r>
            <a:r>
              <a:rPr lang="ru-RU" sz="2400" b="1" dirty="0" smtClean="0"/>
              <a:t>БОРИС</a:t>
            </a:r>
            <a:r>
              <a:rPr lang="ru-RU" b="1" dirty="0" smtClean="0"/>
              <a:t> </a:t>
            </a:r>
            <a:r>
              <a:rPr lang="ru-RU" sz="2400" b="1" dirty="0" smtClean="0"/>
              <a:t>КУСТОДИЕВ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55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721</TotalTime>
  <Words>405</Words>
  <Application>Microsoft Office PowerPoint</Application>
  <PresentationFormat>Широкоэкранный</PresentationFormat>
  <Paragraphs>85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Путешествие по жанрам живописи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Жанры Живописи</dc:title>
  <dc:creator>Елена Сахарова</dc:creator>
  <cp:lastModifiedBy>RePack by Diakov</cp:lastModifiedBy>
  <cp:revision>49</cp:revision>
  <dcterms:created xsi:type="dcterms:W3CDTF">2017-03-12T08:36:40Z</dcterms:created>
  <dcterms:modified xsi:type="dcterms:W3CDTF">2017-03-15T03:51:04Z</dcterms:modified>
</cp:coreProperties>
</file>